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326" r:id="rId3"/>
    <p:sldId id="334" r:id="rId4"/>
    <p:sldId id="335" r:id="rId5"/>
    <p:sldId id="327" r:id="rId6"/>
    <p:sldId id="328" r:id="rId7"/>
    <p:sldId id="329" r:id="rId8"/>
    <p:sldId id="331" r:id="rId9"/>
    <p:sldId id="332" r:id="rId10"/>
    <p:sldId id="341" r:id="rId11"/>
    <p:sldId id="336" r:id="rId12"/>
    <p:sldId id="339" r:id="rId13"/>
    <p:sldId id="337" r:id="rId14"/>
    <p:sldId id="340" r:id="rId15"/>
    <p:sldId id="338" r:id="rId16"/>
    <p:sldId id="342" r:id="rId17"/>
  </p:sldIdLst>
  <p:sldSz cx="12192000" cy="6858000"/>
  <p:notesSz cx="6884988" cy="100187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C60"/>
    <a:srgbClr val="2A3052"/>
    <a:srgbClr val="FFFFFF"/>
    <a:srgbClr val="F5F7FD"/>
    <a:srgbClr val="EAEFFA"/>
    <a:srgbClr val="E8EDFE"/>
    <a:srgbClr val="E9F8FD"/>
    <a:srgbClr val="DFE7F5"/>
    <a:srgbClr val="F3F6FB"/>
    <a:srgbClr val="E5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83258-8272-6DC2-20CE-6E561DAFF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9DA03E-287E-1906-3DA5-33B87713C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389F81-E3F6-337F-6FC4-F6198D1D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155E-D0B2-480A-9F0E-B40972223521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DE4143-4776-93FD-FA9F-7DA636682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D4A985-10BC-3154-4AB5-FCFB1109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DEB-9C20-49B5-B962-28FB9DDB29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42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D5FFC-ADD1-8D87-88AA-4F08FD997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8420331-08B3-A201-B864-3BE11A579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9B29D1-F4A3-1B33-2372-94B05E57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155E-D0B2-480A-9F0E-B40972223521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283EA1-0CF0-0BAE-23AC-96D92294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188A3E-F9CA-394A-7C54-7176BC66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DEB-9C20-49B5-B962-28FB9DDB29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025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2D8580-85DB-B2BD-078D-07B4CC871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ECF67B-CA1E-0A2E-AC4A-D861C7EBB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1CB67A-B0D0-7995-C36F-BAD4F9F7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155E-D0B2-480A-9F0E-B40972223521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9F56B2-5B0E-D50F-1258-4C1E5780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78583F-1E95-18F0-43D6-BBE2BFFF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DEB-9C20-49B5-B962-28FB9DDB29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13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85A7A-71ED-452D-9ACE-0F95FE4E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928B34-FD77-4827-29B2-72621EA2C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8FE076-AE81-E368-E82D-16FD4B8F8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155E-D0B2-480A-9F0E-B40972223521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A53B5B-BE96-EFC6-8BF9-64E99663A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87A881-58BB-4391-4403-394D42CE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DEB-9C20-49B5-B962-28FB9DDB29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73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9FCE8-1B6A-4212-FA44-F9C73BEE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BE9C23-734C-9A62-458A-F87995964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F20885-D914-4136-7703-34E96E103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155E-D0B2-480A-9F0E-B40972223521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675392-025D-5952-203E-E9E592CC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0DA6D3-572D-6629-2163-99C06107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DEB-9C20-49B5-B962-28FB9DDB29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81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18406-D724-18ED-E086-4E68D40D1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F8699E-82AC-8FB2-7565-9684FB6D3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ABADAE-36A3-D05A-7C45-7333E5BC3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3328D7-3B3E-009A-171E-779A7C036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155E-D0B2-480A-9F0E-B40972223521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142504-AEED-22A1-A6FF-55D230F1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9CFCD8-FB54-9180-C74B-C1ADBE8E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DEB-9C20-49B5-B962-28FB9DDB29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59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A2F984-72E9-405C-0311-D4623B75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631733-8879-C3E7-7B2A-4D543B16E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26EE8D-D4FF-27DC-9EE9-3B4692847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56ECAA-1CEC-398A-9424-0E6595CCD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CB06036-CE84-2F1D-50C0-62A75286E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6C2537A-5A36-D2A2-9350-1419A242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155E-D0B2-480A-9F0E-B40972223521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3CF5AC7-0A96-1C92-E82B-C64129B6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4B3078B-AC08-2B5F-F7CE-6E0CE7D6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DEB-9C20-49B5-B962-28FB9DDB29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99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14E83-FA2E-2803-51B1-36A6FE3C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97C5F3-372A-6A3C-2BD4-5206C332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155E-D0B2-480A-9F0E-B40972223521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DC3555-BA29-1849-4D10-F42C5882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45973A6-195E-56FE-A87F-8426C177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DEB-9C20-49B5-B962-28FB9DDB29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55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4A1056E-E53D-538D-099E-D7341B73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155E-D0B2-480A-9F0E-B40972223521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21F9170-D6D5-B23A-F02D-A5ABFDB3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F26F0F-25F6-2C2C-A6C2-48C1B1D0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DEB-9C20-49B5-B962-28FB9DDB29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33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29727-92D7-41C2-9E68-C7B3EACA1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6EAD37-4EEE-F51E-5EDD-62039F457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FBA88B-DEF2-6023-B36C-5AA441E30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F44B08-E0F8-3840-E7D1-821FCF2E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155E-D0B2-480A-9F0E-B40972223521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E91A55-CA6C-8294-AC3A-5DF5D896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C9C96B-B029-031C-38FD-EDBFEB7A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DEB-9C20-49B5-B962-28FB9DDB29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70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70B0B-9E94-E76D-370D-4BB5C933E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008A44-36E0-66D9-B418-EB00C93C7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DAE411A-0FB3-5860-EE1F-BA2C83D8C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F79ED1-0592-B767-BE13-4A66D80E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D155E-D0B2-480A-9F0E-B40972223521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239E8B-624D-8322-C06A-B24420D8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9CA5DD-BC59-E0DF-D9AC-B3660165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DEB-9C20-49B5-B962-28FB9DDB29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95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22F058E-6BF1-DD69-1195-94D6D5A9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D34E9E-D040-C8C6-A653-12D75D831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03ABC8-DEB0-E9AA-760C-38D5E38EC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D155E-D0B2-480A-9F0E-B40972223521}" type="datetimeFigureOut">
              <a:rPr lang="pt-BR" smtClean="0"/>
              <a:t>23/11/2023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C90BA2-9147-028B-5431-828B1760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53D24F-95CD-50AC-15DE-8EEE62B54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EDEB-9C20-49B5-B962-28FB9DDB29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48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l.eng.b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F329E-ACDF-B488-722C-B4EC1276DF46}"/>
              </a:ext>
            </a:extLst>
          </p:cNvPr>
          <p:cNvSpPr txBox="1"/>
          <p:nvPr/>
        </p:nvSpPr>
        <p:spPr>
          <a:xfrm>
            <a:off x="1154546" y="1288122"/>
            <a:ext cx="970500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 </a:t>
            </a:r>
          </a:p>
          <a:p>
            <a:r>
              <a:rPr lang="pt-BR" sz="4400" b="1" dirty="0"/>
              <a:t>APRESENTAÇÃO DA CEL ENGENHARIA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			</a:t>
            </a:r>
            <a:r>
              <a:rPr lang="pt-BR" sz="3200" b="1" dirty="0"/>
              <a:t>                                 </a:t>
            </a:r>
            <a:r>
              <a:rPr lang="pt-BR" sz="2800" b="1" dirty="0"/>
              <a:t>NOVEMBRO/2023</a:t>
            </a:r>
          </a:p>
        </p:txBody>
      </p:sp>
    </p:spTree>
    <p:extLst>
      <p:ext uri="{BB962C8B-B14F-4D97-AF65-F5344CB8AC3E}">
        <p14:creationId xmlns:p14="http://schemas.microsoft.com/office/powerpoint/2010/main" val="375010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F329E-ACDF-B488-722C-B4EC1276DF46}"/>
              </a:ext>
            </a:extLst>
          </p:cNvPr>
          <p:cNvSpPr txBox="1"/>
          <p:nvPr/>
        </p:nvSpPr>
        <p:spPr>
          <a:xfrm>
            <a:off x="968187" y="446247"/>
            <a:ext cx="930536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 </a:t>
            </a:r>
          </a:p>
          <a:p>
            <a:r>
              <a:rPr lang="pt-BR" sz="4400" b="1" dirty="0"/>
              <a:t>GERAÇÃO DE ENERGIA FOTOVOLTAICA: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2400" b="1" dirty="0">
                <a:latin typeface="Raleway" pitchFamily="2" charset="0"/>
              </a:rPr>
              <a:t>Neste mercado fotovoltaico, implantamos algumas usinas solares e estamos com 4 empreendimentos de 5 </a:t>
            </a:r>
            <a:r>
              <a:rPr lang="pt-BR" sz="2400" b="1" dirty="0" err="1">
                <a:latin typeface="Raleway" pitchFamily="2" charset="0"/>
              </a:rPr>
              <a:t>MWp</a:t>
            </a:r>
            <a:r>
              <a:rPr lang="pt-BR" sz="2400" b="1" dirty="0">
                <a:latin typeface="Raleway" pitchFamily="2" charset="0"/>
              </a:rPr>
              <a:t> em andamento, para venda de energia no mercado – GD1.</a:t>
            </a:r>
            <a:endParaRPr lang="pt-BR" sz="2400" b="1" dirty="0"/>
          </a:p>
          <a:p>
            <a:endParaRPr lang="pt-BR" dirty="0"/>
          </a:p>
          <a:p>
            <a:r>
              <a:rPr lang="pt-BR" dirty="0"/>
              <a:t>			</a:t>
            </a:r>
            <a:endParaRPr lang="pt-BR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3A7CB-9EC5-B557-0B75-099FBDAC1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586" y="3814482"/>
            <a:ext cx="3870533" cy="210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3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F329E-ACDF-B488-722C-B4EC1276DF46}"/>
              </a:ext>
            </a:extLst>
          </p:cNvPr>
          <p:cNvSpPr txBox="1"/>
          <p:nvPr/>
        </p:nvSpPr>
        <p:spPr>
          <a:xfrm>
            <a:off x="1084729" y="266952"/>
            <a:ext cx="900952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 </a:t>
            </a:r>
          </a:p>
          <a:p>
            <a:r>
              <a:rPr lang="pt-BR" sz="4400" b="1" dirty="0"/>
              <a:t>FORÇA DE TRABALHO:</a:t>
            </a:r>
          </a:p>
          <a:p>
            <a:endParaRPr lang="pt-BR" dirty="0"/>
          </a:p>
          <a:p>
            <a:endParaRPr lang="pt-BR" dirty="0"/>
          </a:p>
          <a:p>
            <a:pPr algn="just" fontAlgn="base"/>
            <a:r>
              <a:rPr lang="pt-BR" sz="2400" b="1" i="0" dirty="0">
                <a:effectLst/>
                <a:latin typeface="Raleway" pitchFamily="2" charset="0"/>
              </a:rPr>
              <a:t>A média mensal do quadro de pessoal próprio é da ordem de 600 colaboradores, com variação para mais ou para menos em função do volume de obras em andamento. </a:t>
            </a:r>
          </a:p>
          <a:p>
            <a:pPr algn="just" fontAlgn="base"/>
            <a:endParaRPr lang="pt-BR" sz="2400" b="1" dirty="0">
              <a:latin typeface="Raleway" pitchFamily="2" charset="0"/>
            </a:endParaRPr>
          </a:p>
          <a:p>
            <a:pPr algn="just" fontAlgn="base"/>
            <a:r>
              <a:rPr lang="pt-BR" sz="2400" b="1" i="0" dirty="0">
                <a:effectLst/>
                <a:latin typeface="Raleway" pitchFamily="2" charset="0"/>
              </a:rPr>
              <a:t>Primamos pela qualidade dos serviços prestados, utilizando portanto o quadro de engenheiros e técnicos sempre atualizados com a evolução da tecnologia.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			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871588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F329E-ACDF-B488-722C-B4EC1276DF46}"/>
              </a:ext>
            </a:extLst>
          </p:cNvPr>
          <p:cNvSpPr txBox="1"/>
          <p:nvPr/>
        </p:nvSpPr>
        <p:spPr>
          <a:xfrm>
            <a:off x="1084729" y="266952"/>
            <a:ext cx="90095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 </a:t>
            </a:r>
          </a:p>
          <a:p>
            <a:endParaRPr lang="pt-BR" dirty="0"/>
          </a:p>
          <a:p>
            <a:endParaRPr lang="pt-BR" dirty="0"/>
          </a:p>
          <a:p>
            <a:pPr algn="just" fontAlgn="base"/>
            <a:r>
              <a:rPr lang="pt-BR" sz="2400" b="1" i="0" dirty="0">
                <a:effectLst/>
                <a:latin typeface="Raleway" pitchFamily="2" charset="0"/>
              </a:rPr>
              <a:t>A CEL ENGENHARIA busca continuamente a qualificação de seus colaboradores e o aprimoramento de seus métodos construtivos, com o objetivo de proporcionar resultados mais positivos para a empresa e para seus clientes. </a:t>
            </a:r>
          </a:p>
          <a:p>
            <a:pPr algn="just" fontAlgn="base"/>
            <a:endParaRPr lang="pt-BR" sz="2400" b="1" dirty="0">
              <a:latin typeface="Raleway" pitchFamily="2" charset="0"/>
            </a:endParaRPr>
          </a:p>
          <a:p>
            <a:pPr algn="just" fontAlgn="base"/>
            <a:r>
              <a:rPr lang="pt-BR" sz="2400" b="1" i="0" dirty="0">
                <a:effectLst/>
                <a:latin typeface="Raleway" pitchFamily="2" charset="0"/>
              </a:rPr>
              <a:t>Possuímos um Sistema de Gestão de Segurança no Trabalho e buscamos sempre a proteção da integridade de todos os colaboradores.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			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2986432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F329E-ACDF-B488-722C-B4EC1276DF46}"/>
              </a:ext>
            </a:extLst>
          </p:cNvPr>
          <p:cNvSpPr txBox="1"/>
          <p:nvPr/>
        </p:nvSpPr>
        <p:spPr>
          <a:xfrm>
            <a:off x="1084729" y="266952"/>
            <a:ext cx="900952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 </a:t>
            </a:r>
          </a:p>
          <a:p>
            <a:r>
              <a:rPr lang="pt-BR" sz="4400" b="1" dirty="0"/>
              <a:t>CERTIFICAÇÕES:</a:t>
            </a:r>
          </a:p>
          <a:p>
            <a:endParaRPr lang="pt-BR" dirty="0"/>
          </a:p>
          <a:p>
            <a:endParaRPr lang="pt-BR" dirty="0"/>
          </a:p>
          <a:p>
            <a:r>
              <a:rPr lang="pt-BR" sz="3200" b="1" dirty="0"/>
              <a:t>A CEL Engenharia está certificada nas Normas:</a:t>
            </a:r>
          </a:p>
          <a:p>
            <a:endParaRPr lang="pt-BR" sz="3200" b="1" dirty="0"/>
          </a:p>
          <a:p>
            <a:r>
              <a:rPr lang="pt-BR" sz="3200" b="1" dirty="0"/>
              <a:t>NBR ISO 9001:2015 – Certificado de Qualidade</a:t>
            </a:r>
          </a:p>
          <a:p>
            <a:r>
              <a:rPr lang="pt-BR" sz="3200" b="1" dirty="0"/>
              <a:t>NBR ISO 14001:2015 – Certificado Ambiental</a:t>
            </a:r>
          </a:p>
          <a:p>
            <a:r>
              <a:rPr lang="pt-BR" sz="3200" b="1" dirty="0"/>
              <a:t>NBR ISO 45001:2018 – Certificado de Saúde e                Segurança do Trabalhador</a:t>
            </a:r>
          </a:p>
          <a:p>
            <a:endParaRPr lang="pt-BR" dirty="0"/>
          </a:p>
          <a:p>
            <a:r>
              <a:rPr lang="pt-BR" dirty="0"/>
              <a:t>			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762820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F329E-ACDF-B488-722C-B4EC1276DF46}"/>
              </a:ext>
            </a:extLst>
          </p:cNvPr>
          <p:cNvSpPr txBox="1"/>
          <p:nvPr/>
        </p:nvSpPr>
        <p:spPr>
          <a:xfrm>
            <a:off x="1084729" y="266952"/>
            <a:ext cx="900952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 </a:t>
            </a:r>
          </a:p>
          <a:p>
            <a:r>
              <a:rPr lang="pt-BR" sz="4400" b="1" dirty="0"/>
              <a:t>EQUIPAMENTOS E INSTRUMENTAL:</a:t>
            </a:r>
          </a:p>
          <a:p>
            <a:endParaRPr lang="pt-BR" dirty="0"/>
          </a:p>
          <a:p>
            <a:endParaRPr lang="pt-BR" dirty="0"/>
          </a:p>
          <a:p>
            <a:pPr algn="just" fontAlgn="base"/>
            <a:r>
              <a:rPr lang="pt-BR" sz="2400" b="1" dirty="0">
                <a:latin typeface="Raleway" pitchFamily="2" charset="0"/>
              </a:rPr>
              <a:t>Temos uma frota de máquinas pesadas, caminhões, muncks, caminhonetas e veículos leves, considerável e equipada para atender as necessidades dos diversos serviços e de segurança.</a:t>
            </a:r>
          </a:p>
          <a:p>
            <a:pPr algn="just" fontAlgn="base"/>
            <a:endParaRPr lang="pt-BR" sz="2400" b="1" i="0" dirty="0">
              <a:effectLst/>
              <a:latin typeface="Raleway" pitchFamily="2" charset="0"/>
            </a:endParaRPr>
          </a:p>
          <a:p>
            <a:pPr algn="just" fontAlgn="base"/>
            <a:r>
              <a:rPr lang="pt-BR" sz="2400" b="1" dirty="0">
                <a:latin typeface="Raleway" pitchFamily="2" charset="0"/>
              </a:rPr>
              <a:t>Também é relevante o quantitativo de equipamentos menores como plataformas elevatórias, bobcat’s, </a:t>
            </a:r>
            <a:r>
              <a:rPr lang="pt-BR" sz="2400" b="1" dirty="0" err="1">
                <a:latin typeface="Raleway" pitchFamily="2" charset="0"/>
              </a:rPr>
              <a:t>etc</a:t>
            </a:r>
            <a:r>
              <a:rPr lang="pt-BR" sz="2400" b="1" dirty="0">
                <a:latin typeface="Raleway" pitchFamily="2" charset="0"/>
              </a:rPr>
              <a:t> e instrumentos de medição.</a:t>
            </a:r>
            <a:endParaRPr lang="pt-BR" sz="2400" b="1" i="0" dirty="0">
              <a:effectLst/>
              <a:latin typeface="Raleway" pitchFamily="2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			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621241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F329E-ACDF-B488-722C-B4EC1276DF46}"/>
              </a:ext>
            </a:extLst>
          </p:cNvPr>
          <p:cNvSpPr txBox="1"/>
          <p:nvPr/>
        </p:nvSpPr>
        <p:spPr>
          <a:xfrm>
            <a:off x="1084729" y="266952"/>
            <a:ext cx="9448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 </a:t>
            </a:r>
          </a:p>
          <a:p>
            <a:pPr algn="l" fontAlgn="base"/>
            <a:r>
              <a:rPr lang="pt-BR" sz="3200" b="0" i="0" dirty="0">
                <a:effectLst/>
                <a:latin typeface="helvetica" panose="020B0604020202020204" pitchFamily="34" charset="0"/>
              </a:rPr>
              <a:t>Nossa fórmula do sucesso é simples:</a:t>
            </a:r>
            <a:endParaRPr lang="pt-BR" sz="3200" b="0" i="0" dirty="0">
              <a:effectLst/>
              <a:latin typeface="Raleway" pitchFamily="2" charset="0"/>
            </a:endParaRPr>
          </a:p>
          <a:p>
            <a:pPr algn="l" fontAlgn="base"/>
            <a:r>
              <a:rPr lang="pt-BR" sz="3200" b="0" i="0" dirty="0">
                <a:effectLst/>
                <a:latin typeface="Raleway" pitchFamily="2" charset="0"/>
              </a:rPr>
              <a:t> </a:t>
            </a:r>
          </a:p>
          <a:p>
            <a:pPr fontAlgn="base"/>
            <a:r>
              <a:rPr lang="pt-BR" sz="3200" b="1" i="0" dirty="0">
                <a:effectLst/>
                <a:latin typeface="helvetica" panose="020B0604020202020204" pitchFamily="34" charset="0"/>
              </a:rPr>
              <a:t>“Prover soluções inovadoras e inteligentes, e, ao mesmo tempo, oferecer serviços de alta qualidade.</a:t>
            </a:r>
            <a:br>
              <a:rPr lang="pt-BR" sz="3200" b="0" i="0" dirty="0">
                <a:effectLst/>
                <a:latin typeface="Raleway" pitchFamily="2" charset="0"/>
              </a:rPr>
            </a:br>
            <a:r>
              <a:rPr lang="pt-BR" sz="3200" b="1" i="0" dirty="0">
                <a:effectLst/>
                <a:latin typeface="helvetica" panose="020B0604020202020204" pitchFamily="34" charset="0"/>
              </a:rPr>
              <a:t>Por isso, não tenha dúvida, para crescer, conte com nossa energia.”</a:t>
            </a:r>
            <a:endParaRPr lang="pt-BR" sz="3200" b="0" i="0" dirty="0">
              <a:effectLst/>
              <a:latin typeface="Raleway" pitchFamily="2" charset="0"/>
            </a:endParaRPr>
          </a:p>
          <a:p>
            <a:pPr algn="l" fontAlgn="base"/>
            <a:r>
              <a:rPr lang="pt-BR" sz="3200" b="0" i="0" dirty="0">
                <a:effectLst/>
                <a:latin typeface="Raleway" pitchFamily="2" charset="0"/>
              </a:rPr>
              <a:t> </a:t>
            </a:r>
          </a:p>
          <a:p>
            <a:pPr algn="r" fontAlgn="base"/>
            <a:r>
              <a:rPr lang="pt-BR" sz="3200" b="0" i="0" dirty="0">
                <a:effectLst/>
                <a:latin typeface="helvetica" panose="020B0604020202020204" pitchFamily="34" charset="0"/>
              </a:rPr>
              <a:t>Célio de Oliveira</a:t>
            </a:r>
            <a:endParaRPr lang="pt-BR" sz="3200" b="0" i="0" dirty="0">
              <a:effectLst/>
              <a:latin typeface="Raleway" pitchFamily="2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			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862905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F329E-ACDF-B488-722C-B4EC1276DF46}"/>
              </a:ext>
            </a:extLst>
          </p:cNvPr>
          <p:cNvSpPr txBox="1"/>
          <p:nvPr/>
        </p:nvSpPr>
        <p:spPr>
          <a:xfrm>
            <a:off x="1084729" y="266952"/>
            <a:ext cx="9448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 </a:t>
            </a:r>
          </a:p>
          <a:p>
            <a:endParaRPr lang="pt-BR" sz="3600" b="1" dirty="0"/>
          </a:p>
          <a:p>
            <a:r>
              <a:rPr lang="pt-BR" sz="3600" b="1" dirty="0"/>
              <a:t>Grato,</a:t>
            </a:r>
          </a:p>
          <a:p>
            <a:endParaRPr lang="pt-BR" sz="3600" b="1" dirty="0"/>
          </a:p>
          <a:p>
            <a:r>
              <a:rPr lang="pt-BR" sz="3600" b="1" dirty="0"/>
              <a:t>CEL Engenharia Ltda</a:t>
            </a:r>
          </a:p>
          <a:p>
            <a:r>
              <a:rPr lang="pt-BR" sz="3600" b="1" dirty="0"/>
              <a:t>Empresa do Grupo Célio de Oliveira</a:t>
            </a:r>
          </a:p>
          <a:p>
            <a:r>
              <a:rPr lang="pt-BR" sz="2400" b="1" dirty="0"/>
              <a:t>Estrada D, Nº 188 – Chácaras Botafogo – Jardim Novo Mundo </a:t>
            </a:r>
          </a:p>
          <a:p>
            <a:r>
              <a:rPr lang="pt-BR" sz="2400" b="1" dirty="0"/>
              <a:t>Goiânia – GO – CEP: 74.711 – 120</a:t>
            </a:r>
          </a:p>
          <a:p>
            <a:r>
              <a:rPr lang="pt-BR" sz="2400" b="1" dirty="0"/>
              <a:t>Fone: (62) 3605 2000</a:t>
            </a:r>
          </a:p>
          <a:p>
            <a:r>
              <a:rPr lang="pt-BR" sz="2400" b="1" dirty="0"/>
              <a:t>E-mail: cel@cel.eng.br</a:t>
            </a:r>
          </a:p>
          <a:p>
            <a:pPr algn="l" fontAlgn="base"/>
            <a:r>
              <a:rPr lang="pt-BR" sz="3200" b="0" i="0" dirty="0">
                <a:effectLst/>
                <a:latin typeface="helvetica" panose="020B0604020202020204" pitchFamily="34" charset="0"/>
                <a:hlinkClick r:id="rId2"/>
              </a:rPr>
              <a:t>                                                    www.cel.eng.br</a:t>
            </a:r>
            <a:endParaRPr lang="pt-BR" sz="3200" b="0" i="0" dirty="0">
              <a:effectLst/>
              <a:latin typeface="helvetica" panose="020B0604020202020204" pitchFamily="34" charset="0"/>
            </a:endParaRPr>
          </a:p>
          <a:p>
            <a:pPr algn="l" fontAlgn="base"/>
            <a:r>
              <a:rPr lang="pt-BR" sz="3200" b="0" i="0" dirty="0">
                <a:effectLst/>
                <a:latin typeface="Raleway" pitchFamily="2" charset="0"/>
              </a:rPr>
              <a:t> 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			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312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F329E-ACDF-B488-722C-B4EC1276DF46}"/>
              </a:ext>
            </a:extLst>
          </p:cNvPr>
          <p:cNvSpPr txBox="1"/>
          <p:nvPr/>
        </p:nvSpPr>
        <p:spPr>
          <a:xfrm>
            <a:off x="1048869" y="939304"/>
            <a:ext cx="963705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/>
              <a:t> </a:t>
            </a:r>
            <a:endParaRPr lang="pt-BR" b="1" dirty="0"/>
          </a:p>
          <a:p>
            <a:r>
              <a:rPr lang="pt-BR" sz="2200" b="1" i="0" dirty="0">
                <a:effectLst/>
                <a:latin typeface="Raleway" pitchFamily="2" charset="0"/>
              </a:rPr>
              <a:t>A empresa CEL ENGENHARIA, do Grupo Célio de Oliveira, em 29 anos de existência se transformou em sinônimo de tecnologia, credibilidade e eficiência. </a:t>
            </a:r>
          </a:p>
          <a:p>
            <a:endParaRPr lang="pt-BR" sz="2200" b="1" dirty="0">
              <a:latin typeface="Raleway" pitchFamily="2" charset="0"/>
            </a:endParaRPr>
          </a:p>
          <a:p>
            <a:r>
              <a:rPr lang="pt-BR" sz="2200" b="1" i="0" dirty="0">
                <a:effectLst/>
                <a:latin typeface="Raleway" pitchFamily="2" charset="0"/>
              </a:rPr>
              <a:t>Evoluiu ampliando suas atividades e novas marcas foram associadas: CEL INDUSTRIA, COS e CEL ENERGIA.</a:t>
            </a:r>
          </a:p>
          <a:p>
            <a:br>
              <a:rPr lang="pt-BR" sz="2200" b="1" dirty="0"/>
            </a:br>
            <a:r>
              <a:rPr lang="pt-BR" sz="2200" b="1" i="0" dirty="0">
                <a:effectLst/>
                <a:latin typeface="Raleway" pitchFamily="2" charset="0"/>
              </a:rPr>
              <a:t>É considerada pelo mercado uma referência em Instalações elétricas, montagens industriais e obras de infraestrutura.</a:t>
            </a:r>
          </a:p>
          <a:p>
            <a:endParaRPr lang="pt-BR" sz="2200" b="1" dirty="0">
              <a:latin typeface="Raleway" pitchFamily="2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			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41240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F329E-ACDF-B488-722C-B4EC1276DF46}"/>
              </a:ext>
            </a:extLst>
          </p:cNvPr>
          <p:cNvSpPr txBox="1"/>
          <p:nvPr/>
        </p:nvSpPr>
        <p:spPr>
          <a:xfrm>
            <a:off x="1021976" y="320740"/>
            <a:ext cx="801773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 </a:t>
            </a:r>
          </a:p>
          <a:p>
            <a:r>
              <a:rPr lang="pt-BR" sz="4400" b="1" dirty="0"/>
              <a:t>LINHAS DE NEGÓCIOS: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Raleway" pitchFamily="2" charset="0"/>
              </a:rPr>
              <a:t>Prestação de Serviços de Engenharia</a:t>
            </a:r>
          </a:p>
          <a:p>
            <a:r>
              <a:rPr lang="pt-BR" sz="2000" dirty="0">
                <a:latin typeface="Raleway" pitchFamily="2" charset="0"/>
              </a:rPr>
              <a:t>     - Energia em Alta Tensão (Subestações e </a:t>
            </a:r>
            <a:r>
              <a:rPr lang="pt-BR" sz="2000" dirty="0" err="1">
                <a:latin typeface="Raleway" pitchFamily="2" charset="0"/>
              </a:rPr>
              <a:t>LT’s</a:t>
            </a:r>
            <a:r>
              <a:rPr lang="pt-BR" sz="2000" dirty="0">
                <a:latin typeface="Raleway" pitchFamily="2" charset="0"/>
              </a:rPr>
              <a:t>)</a:t>
            </a:r>
          </a:p>
          <a:p>
            <a:r>
              <a:rPr lang="pt-BR" sz="2000" dirty="0">
                <a:latin typeface="Raleway" pitchFamily="2" charset="0"/>
              </a:rPr>
              <a:t>       (Construção e O&amp;M)</a:t>
            </a:r>
          </a:p>
          <a:p>
            <a:r>
              <a:rPr lang="pt-BR" sz="2000" dirty="0">
                <a:latin typeface="Raleway" pitchFamily="2" charset="0"/>
              </a:rPr>
              <a:t>     - Instalações prediais em obras de grande vulto</a:t>
            </a:r>
          </a:p>
          <a:p>
            <a:r>
              <a:rPr lang="pt-BR" sz="2000" dirty="0">
                <a:latin typeface="Raleway" pitchFamily="2" charset="0"/>
              </a:rPr>
              <a:t>     - Manutenção em Rodovias</a:t>
            </a:r>
          </a:p>
          <a:p>
            <a:endParaRPr lang="pt-BR" sz="2000" dirty="0"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i="0" dirty="0">
                <a:effectLst/>
                <a:latin typeface="Raleway" pitchFamily="2" charset="0"/>
              </a:rPr>
              <a:t>Concessões e Renováveis</a:t>
            </a:r>
          </a:p>
          <a:p>
            <a:r>
              <a:rPr lang="pt-BR" sz="2000" dirty="0">
                <a:latin typeface="Raleway" pitchFamily="2" charset="0"/>
              </a:rPr>
              <a:t>      - Subestação</a:t>
            </a:r>
          </a:p>
          <a:p>
            <a:r>
              <a:rPr lang="pt-BR" sz="2000" dirty="0">
                <a:latin typeface="Raleway" pitchFamily="2" charset="0"/>
              </a:rPr>
              <a:t>      - Geração de Energia Fotovoltaica</a:t>
            </a:r>
          </a:p>
          <a:p>
            <a:endParaRPr lang="pt-BR" sz="2000" dirty="0">
              <a:latin typeface="Raleway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t-BR" sz="2000" b="1" i="0" dirty="0">
                <a:effectLst/>
                <a:latin typeface="Raleway" pitchFamily="2" charset="0"/>
              </a:rPr>
              <a:t>Comercialização de Energia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pt-BR" b="0" i="0" dirty="0">
              <a:solidFill>
                <a:srgbClr val="797979"/>
              </a:solidFill>
              <a:effectLst/>
              <a:latin typeface="Raleway" pitchFamily="2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			</a:t>
            </a:r>
            <a:endParaRPr lang="pt-BR" sz="2800" b="1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61112FF-E8B9-B112-70BC-866135715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47" y="1640541"/>
            <a:ext cx="3870532" cy="210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F5324E-AD98-5441-8D48-3258087AE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45" y="4068621"/>
            <a:ext cx="3870533" cy="210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26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F329E-ACDF-B488-722C-B4EC1276DF46}"/>
              </a:ext>
            </a:extLst>
          </p:cNvPr>
          <p:cNvSpPr txBox="1"/>
          <p:nvPr/>
        </p:nvSpPr>
        <p:spPr>
          <a:xfrm>
            <a:off x="1165411" y="885516"/>
            <a:ext cx="801773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 </a:t>
            </a:r>
          </a:p>
          <a:p>
            <a:r>
              <a:rPr lang="pt-BR" sz="4400" b="1" dirty="0"/>
              <a:t>NOSSOS SERVIÇOS:</a:t>
            </a:r>
          </a:p>
          <a:p>
            <a:endParaRPr lang="pt-BR" dirty="0"/>
          </a:p>
          <a:p>
            <a:endParaRPr lang="pt-BR" dirty="0"/>
          </a:p>
          <a:p>
            <a:r>
              <a:rPr lang="pt-BR" sz="2400" b="1" i="0" dirty="0">
                <a:effectLst/>
                <a:latin typeface="Raleway" pitchFamily="2" charset="0"/>
              </a:rPr>
              <a:t>INSTALAÇÕES INDUSTRIAIS</a:t>
            </a:r>
            <a:endParaRPr lang="pt-BR" sz="24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			</a:t>
            </a:r>
            <a:endParaRPr lang="pt-BR" sz="2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1B85C95-90B5-335D-DB3B-84F874F16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90" y="1706159"/>
            <a:ext cx="3135717" cy="369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96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F329E-ACDF-B488-722C-B4EC1276DF46}"/>
              </a:ext>
            </a:extLst>
          </p:cNvPr>
          <p:cNvSpPr txBox="1"/>
          <p:nvPr/>
        </p:nvSpPr>
        <p:spPr>
          <a:xfrm>
            <a:off x="1066800" y="975163"/>
            <a:ext cx="801773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 </a:t>
            </a:r>
          </a:p>
          <a:p>
            <a:r>
              <a:rPr lang="pt-BR" sz="4400" b="1" dirty="0"/>
              <a:t>NOSSOS SERVIÇOS:</a:t>
            </a:r>
          </a:p>
          <a:p>
            <a:endParaRPr lang="pt-BR" dirty="0"/>
          </a:p>
          <a:p>
            <a:endParaRPr lang="pt-BR" dirty="0"/>
          </a:p>
          <a:p>
            <a:r>
              <a:rPr lang="pt-BR" sz="2400" b="1" i="0" dirty="0">
                <a:effectLst/>
                <a:latin typeface="Raleway" pitchFamily="2" charset="0"/>
              </a:rPr>
              <a:t>INSTALAÇÕES COMERCIAIS E SHOPPINGS</a:t>
            </a:r>
            <a:endParaRPr lang="pt-BR" sz="24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			</a:t>
            </a:r>
            <a:endParaRPr lang="pt-BR" sz="2800" b="1" dirty="0"/>
          </a:p>
        </p:txBody>
      </p:sp>
      <p:pic>
        <p:nvPicPr>
          <p:cNvPr id="2050" name="Picture 2" descr="Hotel Nacional Rio de janeiro">
            <a:extLst>
              <a:ext uri="{FF2B5EF4-FFF2-40B4-BE49-F238E27FC236}">
                <a16:creationId xmlns:a16="http://schemas.microsoft.com/office/drawing/2014/main" id="{2F321010-D0C3-6EC0-2387-65D7EB74D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65" y="2902181"/>
            <a:ext cx="3499598" cy="246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47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F329E-ACDF-B488-722C-B4EC1276DF46}"/>
              </a:ext>
            </a:extLst>
          </p:cNvPr>
          <p:cNvSpPr txBox="1"/>
          <p:nvPr/>
        </p:nvSpPr>
        <p:spPr>
          <a:xfrm>
            <a:off x="1021976" y="643469"/>
            <a:ext cx="73869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 </a:t>
            </a:r>
          </a:p>
          <a:p>
            <a:r>
              <a:rPr lang="pt-BR" sz="4400" b="1" dirty="0"/>
              <a:t>NOSSOS SERVIÇOS:</a:t>
            </a:r>
          </a:p>
          <a:p>
            <a:endParaRPr lang="pt-BR" dirty="0"/>
          </a:p>
          <a:p>
            <a:endParaRPr lang="pt-BR" dirty="0"/>
          </a:p>
          <a:p>
            <a:r>
              <a:rPr lang="pt-BR" sz="2400" b="1" dirty="0">
                <a:latin typeface="Raleway" pitchFamily="2" charset="0"/>
              </a:rPr>
              <a:t>CONSTRUÇÃO DE REDES (aéreas e subterrâneas)</a:t>
            </a:r>
          </a:p>
          <a:p>
            <a:r>
              <a:rPr lang="pt-BR" sz="2400" b="1" dirty="0">
                <a:latin typeface="Raleway" pitchFamily="2" charset="0"/>
              </a:rPr>
              <a:t>EM </a:t>
            </a:r>
            <a:r>
              <a:rPr lang="pt-BR" sz="2400" b="1" i="0" dirty="0">
                <a:effectLst/>
                <a:latin typeface="Raleway" pitchFamily="2" charset="0"/>
              </a:rPr>
              <a:t>CONDOMÍNIOS</a:t>
            </a:r>
            <a:endParaRPr lang="pt-BR" sz="2400" b="1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			</a:t>
            </a:r>
            <a:endParaRPr lang="pt-BR" sz="2800" b="1" dirty="0"/>
          </a:p>
        </p:txBody>
      </p:sp>
      <p:pic>
        <p:nvPicPr>
          <p:cNvPr id="3074" name="Picture 2" descr="Jardins Valência - Goiânia -GO">
            <a:extLst>
              <a:ext uri="{FF2B5EF4-FFF2-40B4-BE49-F238E27FC236}">
                <a16:creationId xmlns:a16="http://schemas.microsoft.com/office/drawing/2014/main" id="{99C8A8C7-7F19-9EA0-F6A2-87C7EDC19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52" y="3039035"/>
            <a:ext cx="3809140" cy="268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4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F329E-ACDF-B488-722C-B4EC1276DF46}"/>
              </a:ext>
            </a:extLst>
          </p:cNvPr>
          <p:cNvSpPr txBox="1"/>
          <p:nvPr/>
        </p:nvSpPr>
        <p:spPr>
          <a:xfrm>
            <a:off x="1181697" y="535893"/>
            <a:ext cx="613350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 </a:t>
            </a:r>
          </a:p>
          <a:p>
            <a:r>
              <a:rPr lang="pt-BR" sz="4400" b="1" dirty="0"/>
              <a:t>NOSSOS SERVIÇOS:</a:t>
            </a:r>
          </a:p>
          <a:p>
            <a:endParaRPr lang="pt-BR" dirty="0"/>
          </a:p>
          <a:p>
            <a:endParaRPr lang="pt-BR" dirty="0"/>
          </a:p>
          <a:p>
            <a:pPr fontAlgn="base"/>
            <a:r>
              <a:rPr lang="pt-BR" sz="2400" b="1" i="0" dirty="0">
                <a:effectLst/>
                <a:latin typeface="Raleway" pitchFamily="2" charset="0"/>
              </a:rPr>
              <a:t>Construção de Subestações e de</a:t>
            </a:r>
          </a:p>
          <a:p>
            <a:pPr algn="l" fontAlgn="base"/>
            <a:r>
              <a:rPr lang="pt-BR" sz="2400" b="1" i="0" dirty="0">
                <a:effectLst/>
                <a:latin typeface="Raleway" pitchFamily="2" charset="0"/>
              </a:rPr>
              <a:t>Linhas de Transmissão de Energia em Alta Tensão – 500 kV</a:t>
            </a:r>
          </a:p>
          <a:p>
            <a:pPr algn="l" fontAlgn="base"/>
            <a:r>
              <a:rPr lang="pt-BR" b="0" i="0" dirty="0">
                <a:solidFill>
                  <a:srgbClr val="797979"/>
                </a:solidFill>
                <a:effectLst/>
                <a:latin typeface="Raleway" pitchFamily="2" charset="0"/>
              </a:rPr>
              <a:t> 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			</a:t>
            </a:r>
            <a:endParaRPr lang="pt-BR" sz="2800" b="1" dirty="0"/>
          </a:p>
        </p:txBody>
      </p:sp>
      <p:pic>
        <p:nvPicPr>
          <p:cNvPr id="4098" name="Picture 2" descr="Subestação Trindade">
            <a:extLst>
              <a:ext uri="{FF2B5EF4-FFF2-40B4-BE49-F238E27FC236}">
                <a16:creationId xmlns:a16="http://schemas.microsoft.com/office/drawing/2014/main" id="{DDA40A29-AF26-8D65-B319-2F66BEB3E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35" y="1946285"/>
            <a:ext cx="4299136" cy="25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456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F329E-ACDF-B488-722C-B4EC1276DF46}"/>
              </a:ext>
            </a:extLst>
          </p:cNvPr>
          <p:cNvSpPr txBox="1"/>
          <p:nvPr/>
        </p:nvSpPr>
        <p:spPr>
          <a:xfrm>
            <a:off x="1248820" y="643469"/>
            <a:ext cx="801773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 </a:t>
            </a:r>
          </a:p>
          <a:p>
            <a:r>
              <a:rPr lang="pt-BR" sz="4400" b="1" dirty="0"/>
              <a:t>NOSSOS SERVIÇOS:</a:t>
            </a:r>
          </a:p>
          <a:p>
            <a:endParaRPr lang="pt-BR" dirty="0"/>
          </a:p>
          <a:p>
            <a:endParaRPr lang="pt-BR" dirty="0"/>
          </a:p>
          <a:p>
            <a:pPr fontAlgn="base"/>
            <a:r>
              <a:rPr lang="pt-BR" sz="2400" b="1" i="0" dirty="0">
                <a:effectLst/>
                <a:latin typeface="Raleway" pitchFamily="2" charset="0"/>
              </a:rPr>
              <a:t>Serviços para Concessionárias de Energia</a:t>
            </a:r>
          </a:p>
          <a:p>
            <a:pPr fontAlgn="base"/>
            <a:endParaRPr lang="pt-BR" sz="2400" b="1" dirty="0">
              <a:latin typeface="Raleway" pitchFamily="2" charset="0"/>
            </a:endParaRPr>
          </a:p>
          <a:p>
            <a:pPr fontAlgn="base"/>
            <a:r>
              <a:rPr lang="pt-BR" sz="2400" b="1" i="0" dirty="0">
                <a:effectLst/>
                <a:latin typeface="Raleway" pitchFamily="2" charset="0"/>
              </a:rPr>
              <a:t>Manutenção de Linha Viva em redes</a:t>
            </a:r>
          </a:p>
          <a:p>
            <a:pPr fontAlgn="base"/>
            <a:r>
              <a:rPr lang="pt-BR" sz="2400" b="1" i="0" dirty="0">
                <a:effectLst/>
                <a:latin typeface="Raleway" pitchFamily="2" charset="0"/>
              </a:rPr>
              <a:t>de distribuição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			</a:t>
            </a:r>
            <a:endParaRPr lang="pt-BR" sz="2800"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6331582-5F33-E4E8-ED58-8A725B81F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21" y="882037"/>
            <a:ext cx="2784959" cy="327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5C3732F-91CE-C6C5-9B84-F20814CA5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31" y="4483328"/>
            <a:ext cx="3537137" cy="16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20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CF329E-ACDF-B488-722C-B4EC1276DF46}"/>
              </a:ext>
            </a:extLst>
          </p:cNvPr>
          <p:cNvSpPr txBox="1"/>
          <p:nvPr/>
        </p:nvSpPr>
        <p:spPr>
          <a:xfrm>
            <a:off x="1317812" y="446247"/>
            <a:ext cx="77903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 </a:t>
            </a:r>
          </a:p>
          <a:p>
            <a:r>
              <a:rPr lang="pt-BR" sz="4400" b="1" dirty="0"/>
              <a:t>NOSSOS SERVIÇOS:</a:t>
            </a:r>
          </a:p>
          <a:p>
            <a:endParaRPr lang="pt-BR" dirty="0"/>
          </a:p>
          <a:p>
            <a:endParaRPr lang="pt-BR" dirty="0"/>
          </a:p>
          <a:p>
            <a:pPr fontAlgn="base"/>
            <a:r>
              <a:rPr lang="pt-BR" sz="3600" b="1" i="0" dirty="0">
                <a:effectLst/>
                <a:latin typeface="Raleway" pitchFamily="2" charset="0"/>
              </a:rPr>
              <a:t>COS </a:t>
            </a:r>
            <a:r>
              <a:rPr lang="pt-BR" b="1" i="0" dirty="0">
                <a:effectLst/>
                <a:latin typeface="Raleway" pitchFamily="2" charset="0"/>
              </a:rPr>
              <a:t>– </a:t>
            </a:r>
            <a:r>
              <a:rPr lang="pt-BR" sz="2400" b="1" i="0" dirty="0">
                <a:effectLst/>
                <a:latin typeface="Raleway" pitchFamily="2" charset="0"/>
              </a:rPr>
              <a:t>Centro de Operações de Sistemas Elétricos</a:t>
            </a:r>
          </a:p>
          <a:p>
            <a:endParaRPr lang="pt-BR" sz="2400" dirty="0"/>
          </a:p>
          <a:p>
            <a:r>
              <a:rPr lang="pt-BR" sz="2000" b="1" dirty="0">
                <a:latin typeface="Raleway" pitchFamily="2" charset="0"/>
              </a:rPr>
              <a:t>Operamos e mantemos inúmeras Subestações e Linhas de Transmissão de diversos clientes.</a:t>
            </a:r>
          </a:p>
          <a:p>
            <a:endParaRPr lang="pt-BR" dirty="0"/>
          </a:p>
          <a:p>
            <a:r>
              <a:rPr lang="pt-BR" dirty="0"/>
              <a:t>			</a:t>
            </a:r>
            <a:endParaRPr lang="pt-BR" sz="2800" b="1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ADFD4CB-8D88-CEF5-4652-8BFF9ECD6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23" y="3661781"/>
            <a:ext cx="4612901" cy="21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469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615</Words>
  <Application>Microsoft Office PowerPoint</Application>
  <PresentationFormat>Widescreen</PresentationFormat>
  <Paragraphs>178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Raleway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Djair Brito</dc:creator>
  <cp:lastModifiedBy>Djair Brito</cp:lastModifiedBy>
  <cp:revision>560</cp:revision>
  <cp:lastPrinted>2023-11-23T13:40:19Z</cp:lastPrinted>
  <dcterms:created xsi:type="dcterms:W3CDTF">2023-03-20T15:01:54Z</dcterms:created>
  <dcterms:modified xsi:type="dcterms:W3CDTF">2023-11-23T13:42:56Z</dcterms:modified>
</cp:coreProperties>
</file>